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34"/>
  </p:notesMasterIdLst>
  <p:handoutMasterIdLst>
    <p:handoutMasterId r:id="rId35"/>
  </p:handoutMasterIdLst>
  <p:sldIdLst>
    <p:sldId id="256" r:id="rId5"/>
    <p:sldId id="295" r:id="rId6"/>
    <p:sldId id="277" r:id="rId7"/>
    <p:sldId id="289" r:id="rId8"/>
    <p:sldId id="296" r:id="rId9"/>
    <p:sldId id="297" r:id="rId10"/>
    <p:sldId id="298" r:id="rId11"/>
    <p:sldId id="262" r:id="rId12"/>
    <p:sldId id="293" r:id="rId13"/>
    <p:sldId id="292" r:id="rId14"/>
    <p:sldId id="268" r:id="rId15"/>
    <p:sldId id="270" r:id="rId16"/>
    <p:sldId id="258" r:id="rId17"/>
    <p:sldId id="299" r:id="rId18"/>
    <p:sldId id="300" r:id="rId19"/>
    <p:sldId id="301" r:id="rId20"/>
    <p:sldId id="266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275" r:id="rId29"/>
    <p:sldId id="264" r:id="rId30"/>
    <p:sldId id="309" r:id="rId31"/>
    <p:sldId id="310" r:id="rId32"/>
    <p:sldId id="27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B18D"/>
    <a:srgbClr val="8BE1FF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6/26/2023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6/26/2023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 and 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34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701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13" Type="http://schemas.openxmlformats.org/officeDocument/2006/relationships/image" Target="../media/image55.jpg"/><Relationship Id="rId18" Type="http://schemas.openxmlformats.org/officeDocument/2006/relationships/image" Target="../media/image60.jpg"/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12" Type="http://schemas.openxmlformats.org/officeDocument/2006/relationships/image" Target="../media/image54.jpg"/><Relationship Id="rId17" Type="http://schemas.openxmlformats.org/officeDocument/2006/relationships/image" Target="../media/image59.jpg"/><Relationship Id="rId2" Type="http://schemas.openxmlformats.org/officeDocument/2006/relationships/image" Target="../media/image44.jpg"/><Relationship Id="rId16" Type="http://schemas.openxmlformats.org/officeDocument/2006/relationships/image" Target="../media/image58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jpg"/><Relationship Id="rId11" Type="http://schemas.openxmlformats.org/officeDocument/2006/relationships/image" Target="../media/image53.jpg"/><Relationship Id="rId5" Type="http://schemas.openxmlformats.org/officeDocument/2006/relationships/image" Target="../media/image47.jpg"/><Relationship Id="rId15" Type="http://schemas.openxmlformats.org/officeDocument/2006/relationships/image" Target="../media/image57.jpg"/><Relationship Id="rId10" Type="http://schemas.openxmlformats.org/officeDocument/2006/relationships/image" Target="../media/image52.jpg"/><Relationship Id="rId19" Type="http://schemas.openxmlformats.org/officeDocument/2006/relationships/image" Target="../media/image61.jpg"/><Relationship Id="rId4" Type="http://schemas.openxmlformats.org/officeDocument/2006/relationships/image" Target="../media/image46.jpg"/><Relationship Id="rId9" Type="http://schemas.openxmlformats.org/officeDocument/2006/relationships/image" Target="../media/image51.jpg"/><Relationship Id="rId14" Type="http://schemas.openxmlformats.org/officeDocument/2006/relationships/image" Target="../media/image56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sandeshsreeraj@gmail.com" TargetMode="External"/><Relationship Id="rId2" Type="http://schemas.openxmlformats.org/officeDocument/2006/relationships/hyperlink" Target="mailto:martinjuneie@gmail.com" TargetMode="External"/><Relationship Id="rId1" Type="http://schemas.openxmlformats.org/officeDocument/2006/relationships/slideLayout" Target="../slideLayouts/slideLayout20.xml"/><Relationship Id="rId4" Type="http://schemas.openxmlformats.org/officeDocument/2006/relationships/hyperlink" Target="mailto:sidharthkeerthanam@gmail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4918" y="3922813"/>
            <a:ext cx="4941771" cy="1122202"/>
          </a:xfrm>
        </p:spPr>
        <p:txBody>
          <a:bodyPr/>
          <a:lstStyle/>
          <a:p>
            <a:r>
              <a:rPr lang="en-US" dirty="0"/>
              <a:t>Indian sign language to voice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4919" y="5134128"/>
            <a:ext cx="4941770" cy="1537441"/>
          </a:xfrm>
        </p:spPr>
        <p:txBody>
          <a:bodyPr>
            <a:normAutofit/>
          </a:bodyPr>
          <a:lstStyle/>
          <a:p>
            <a:r>
              <a:rPr lang="en-US" dirty="0"/>
              <a:t>Martin Joseph Juneie</a:t>
            </a:r>
          </a:p>
          <a:p>
            <a:r>
              <a:rPr lang="en-US" dirty="0"/>
              <a:t>Sandesh Sreeraj P.</a:t>
            </a:r>
          </a:p>
          <a:p>
            <a:r>
              <a:rPr lang="en-US" dirty="0"/>
              <a:t>Sidharth K.K.</a:t>
            </a:r>
          </a:p>
          <a:p>
            <a:r>
              <a:rPr lang="en-US" dirty="0">
                <a:solidFill>
                  <a:srgbClr val="7030A0"/>
                </a:solidFill>
              </a:rPr>
              <a:t>Mentor: Mrs. Haritha H.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4BC4F-3D59-464A-857E-6F155B36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Proposed methodology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1455DF-5CEC-44A2-A92D-8E901D15B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5157" y="3064615"/>
            <a:ext cx="1559380" cy="823912"/>
          </a:xfrm>
        </p:spPr>
        <p:txBody>
          <a:bodyPr/>
          <a:lstStyle/>
          <a:p>
            <a:r>
              <a:rPr lang="en-US" sz="2200" dirty="0"/>
              <a:t>dataset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7E7B18-D05F-4C44-8718-8C671160FC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475514" y="3064615"/>
            <a:ext cx="1240971" cy="823912"/>
          </a:xfrm>
        </p:spPr>
        <p:txBody>
          <a:bodyPr/>
          <a:lstStyle/>
          <a:p>
            <a:r>
              <a:rPr lang="en-US" sz="2200" dirty="0"/>
              <a:t>CNN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EAD5C6-02F0-4D27-8D85-1BD5EA833D6F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887174" y="3064615"/>
            <a:ext cx="1240971" cy="823912"/>
          </a:xfrm>
        </p:spPr>
        <p:txBody>
          <a:bodyPr/>
          <a:lstStyle/>
          <a:p>
            <a:r>
              <a:rPr lang="en-US" sz="2200" dirty="0"/>
              <a:t>ui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91D6145-F7F7-43DE-A16B-BF4F9607D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/>
          <a:lstStyle/>
          <a:p>
            <a:r>
              <a:rPr lang="en-US" sz="1800" dirty="0"/>
              <a:t>Creating dataset for training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C46925A-8382-42EB-891C-DBB4EAAA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Autofit/>
          </a:bodyPr>
          <a:lstStyle/>
          <a:p>
            <a:r>
              <a:rPr lang="en-US" sz="1800" dirty="0"/>
              <a:t>Building a training model with CNN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18AFADE-B54F-4988-8000-B9336A3953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00944" y="4824188"/>
            <a:ext cx="2860196" cy="462927"/>
          </a:xfrm>
        </p:spPr>
        <p:txBody>
          <a:bodyPr/>
          <a:lstStyle/>
          <a:p>
            <a:r>
              <a:rPr lang="en-US" sz="1800" dirty="0"/>
              <a:t>User interface - website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F296843C-0ED0-4314-A6F0-DD60C828DDF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7" y="5530565"/>
            <a:ext cx="3124093" cy="462927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500" dirty="0"/>
              <a:t>Capturing hand images.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500" dirty="0"/>
              <a:t>Applying hand landmarks.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500" dirty="0"/>
              <a:t>Defining a region of interest.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649BF20C-562E-400E-BEA6-1D5F81F2FE4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26000" y="5521661"/>
            <a:ext cx="2607734" cy="462927"/>
          </a:xfrm>
        </p:spPr>
        <p:txBody>
          <a:bodyPr>
            <a:noAutofit/>
          </a:bodyPr>
          <a:lstStyle/>
          <a:p>
            <a:pPr algn="l"/>
            <a:r>
              <a:rPr lang="en-US" sz="1500" dirty="0"/>
              <a:t>Dataset is processed with Teachable Machine to output a trained model.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5AA25980-D334-4FC0-9091-936E53B8D32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09" y="5530565"/>
            <a:ext cx="3124093" cy="462927"/>
          </a:xfrm>
        </p:spPr>
        <p:txBody>
          <a:bodyPr>
            <a:noAutofit/>
          </a:bodyPr>
          <a:lstStyle/>
          <a:p>
            <a:pPr algn="l"/>
            <a:r>
              <a:rPr lang="en-US" sz="1500" dirty="0"/>
              <a:t>UI shows the recognised sign as an overlay over the camera feed, at the same time outputting the symbol converted to voice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3ABCF8-AB22-12FA-9D54-872F82472715}"/>
              </a:ext>
            </a:extLst>
          </p:cNvPr>
          <p:cNvSpPr txBox="1"/>
          <p:nvPr/>
        </p:nvSpPr>
        <p:spPr>
          <a:xfrm>
            <a:off x="2576334" y="4483437"/>
            <a:ext cx="23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1</a:t>
            </a:r>
            <a:endParaRPr lang="en-IN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6DA166-8781-0AE9-5BC1-B60861398B05}"/>
              </a:ext>
            </a:extLst>
          </p:cNvPr>
          <p:cNvSpPr txBox="1"/>
          <p:nvPr/>
        </p:nvSpPr>
        <p:spPr>
          <a:xfrm>
            <a:off x="5980589" y="4480745"/>
            <a:ext cx="23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endParaRPr lang="en-IN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8762F2-29B3-AB34-CA34-BCD3FC5212E3}"/>
              </a:ext>
            </a:extLst>
          </p:cNvPr>
          <p:cNvSpPr txBox="1"/>
          <p:nvPr/>
        </p:nvSpPr>
        <p:spPr>
          <a:xfrm>
            <a:off x="9431042" y="4501187"/>
            <a:ext cx="23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3</a:t>
            </a:r>
            <a:endParaRPr lang="en-IN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D979DC-0330-EB97-9BD2-222333749328}"/>
              </a:ext>
            </a:extLst>
          </p:cNvPr>
          <p:cNvCxnSpPr>
            <a:cxnSpLocks/>
          </p:cNvCxnSpPr>
          <p:nvPr/>
        </p:nvCxnSpPr>
        <p:spPr>
          <a:xfrm>
            <a:off x="4526260" y="4788522"/>
            <a:ext cx="1" cy="1567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D70ABF-9140-90D5-BA0A-9E6A94E089B9}"/>
              </a:ext>
            </a:extLst>
          </p:cNvPr>
          <p:cNvCxnSpPr>
            <a:cxnSpLocks/>
          </p:cNvCxnSpPr>
          <p:nvPr/>
        </p:nvCxnSpPr>
        <p:spPr>
          <a:xfrm>
            <a:off x="7662333" y="4824188"/>
            <a:ext cx="1" cy="1567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BB6D710-33D4-1CBA-68B4-DCABF627E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54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F25B3B59-E2E3-3BA3-54B8-4751AD550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459"/>
            <a:ext cx="10515600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System design or architecture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0EB8DB2-EE33-A0AD-46D1-C678AA7F9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7"/>
          <a:stretch/>
        </p:blipFill>
        <p:spPr>
          <a:xfrm>
            <a:off x="2441098" y="1397000"/>
            <a:ext cx="8699118" cy="5461000"/>
          </a:xfrm>
          <a:prstGeom prst="rect">
            <a:avLst/>
          </a:prstGeom>
        </p:spPr>
      </p:pic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69DF48D-FB0D-3188-9385-2B120ACED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7D95F2-711F-4C30-53A7-AADB4CFD1115}"/>
              </a:ext>
            </a:extLst>
          </p:cNvPr>
          <p:cNvSpPr/>
          <p:nvPr/>
        </p:nvSpPr>
        <p:spPr>
          <a:xfrm>
            <a:off x="3488924" y="1896939"/>
            <a:ext cx="2059619" cy="745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3DE45D-E9D6-736A-7B4E-53216523BE1A}"/>
              </a:ext>
            </a:extLst>
          </p:cNvPr>
          <p:cNvSpPr/>
          <p:nvPr/>
        </p:nvSpPr>
        <p:spPr>
          <a:xfrm>
            <a:off x="6872796" y="2586514"/>
            <a:ext cx="788633" cy="1923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6C0A60-3D3F-BBE0-A381-276EBC9B02E8}"/>
              </a:ext>
            </a:extLst>
          </p:cNvPr>
          <p:cNvSpPr/>
          <p:nvPr/>
        </p:nvSpPr>
        <p:spPr>
          <a:xfrm>
            <a:off x="7436527" y="4097197"/>
            <a:ext cx="491231" cy="412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4158E79-DA49-4521-BEC6-A7BA93C41F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0169" y="2433814"/>
            <a:ext cx="5431971" cy="349179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Works on Indian Sign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Implements both fingerspelling and gesture based sign recognition.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Accurate recognition because of proper dataset with enough samples.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97491C1-8B69-C0A7-A0A1-5BA7F4A6A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/>
          <a:lstStyle/>
          <a:p>
            <a:r>
              <a:rPr lang="en-US" dirty="0"/>
              <a:t>Data flow diagrams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0">
            <a:extLst>
              <a:ext uri="{FF2B5EF4-FFF2-40B4-BE49-F238E27FC236}">
                <a16:creationId xmlns:a16="http://schemas.microsoft.com/office/drawing/2014/main" id="{C5010562-5B2E-5F0A-8EDA-DC5B7AF5C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459"/>
            <a:ext cx="10515600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Level 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CBAD4F-8068-8EFF-6A9A-10DF1F958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808"/>
          <a:stretch/>
        </p:blipFill>
        <p:spPr>
          <a:xfrm>
            <a:off x="1838221" y="2599267"/>
            <a:ext cx="9670028" cy="24384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48A4205-8F15-5DF8-4A56-EB60AE99F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497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0">
            <a:extLst>
              <a:ext uri="{FF2B5EF4-FFF2-40B4-BE49-F238E27FC236}">
                <a16:creationId xmlns:a16="http://schemas.microsoft.com/office/drawing/2014/main" id="{0EDC2E43-BA66-F207-E5DD-54CAB239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Level 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BA90CF6-E87A-3B64-1E6B-D6E6B2F842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95"/>
          <a:stretch/>
        </p:blipFill>
        <p:spPr>
          <a:xfrm>
            <a:off x="2264833" y="4368800"/>
            <a:ext cx="7437967" cy="2489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FBBA69-79C3-1466-3A87-A478060A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18" b="3040"/>
          <a:stretch/>
        </p:blipFill>
        <p:spPr>
          <a:xfrm>
            <a:off x="2264833" y="1413933"/>
            <a:ext cx="7437967" cy="2421467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D9557D3-6F95-E618-9B31-87DC0A6E9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89200" y="1595967"/>
            <a:ext cx="1465792" cy="262996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ZA" dirty="0"/>
              <a:t>Detection</a:t>
            </a:r>
            <a:endParaRPr lang="en-ZA" noProof="1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9749CAA-263D-2DC8-5C07-AD6F460CB0E2}"/>
              </a:ext>
            </a:extLst>
          </p:cNvPr>
          <p:cNvSpPr txBox="1">
            <a:spLocks/>
          </p:cNvSpPr>
          <p:nvPr/>
        </p:nvSpPr>
        <p:spPr>
          <a:xfrm>
            <a:off x="2489199" y="4237301"/>
            <a:ext cx="1871134" cy="4447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400" dirty="0"/>
              <a:t>Dataset Generation</a:t>
            </a:r>
            <a:endParaRPr lang="en-ZA" sz="1400" noProof="1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6FCF02-768A-AB43-D9DC-9637FA6EF51F}"/>
              </a:ext>
            </a:extLst>
          </p:cNvPr>
          <p:cNvCxnSpPr>
            <a:cxnSpLocks/>
          </p:cNvCxnSpPr>
          <p:nvPr/>
        </p:nvCxnSpPr>
        <p:spPr>
          <a:xfrm>
            <a:off x="1684867" y="3987800"/>
            <a:ext cx="8509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D3B656D-EDE5-697D-0C21-99A6726B3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15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66E26B-FC8A-015C-6487-8FB7CAF92200}"/>
              </a:ext>
            </a:extLst>
          </p:cNvPr>
          <p:cNvCxnSpPr>
            <a:cxnSpLocks/>
          </p:cNvCxnSpPr>
          <p:nvPr/>
        </p:nvCxnSpPr>
        <p:spPr>
          <a:xfrm flipV="1">
            <a:off x="5734233" y="2665327"/>
            <a:ext cx="0" cy="504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D6D1DD9-F940-C2F8-2289-C0D3FFEA9926}"/>
              </a:ext>
            </a:extLst>
          </p:cNvPr>
          <p:cNvSpPr/>
          <p:nvPr/>
        </p:nvSpPr>
        <p:spPr>
          <a:xfrm>
            <a:off x="5326602" y="3071673"/>
            <a:ext cx="612559" cy="1953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7767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0">
            <a:extLst>
              <a:ext uri="{FF2B5EF4-FFF2-40B4-BE49-F238E27FC236}">
                <a16:creationId xmlns:a16="http://schemas.microsoft.com/office/drawing/2014/main" id="{0260020B-3A54-0DD9-9A0D-5010509D0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180"/>
            <a:ext cx="10515600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Level 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B9DBBA-9637-DF0F-BE93-FF43BAFCE0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1" t="6565"/>
          <a:stretch/>
        </p:blipFill>
        <p:spPr>
          <a:xfrm>
            <a:off x="2326982" y="1286933"/>
            <a:ext cx="8628885" cy="53062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9BD9FEC-DB2A-F510-4FFB-71C3E032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F1EE7C-614D-F520-78DF-FEA20B0513B5}"/>
              </a:ext>
            </a:extLst>
          </p:cNvPr>
          <p:cNvSpPr txBox="1"/>
          <p:nvPr/>
        </p:nvSpPr>
        <p:spPr>
          <a:xfrm>
            <a:off x="4216893" y="1243470"/>
            <a:ext cx="13849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onClick</a:t>
            </a:r>
            <a:r>
              <a:rPr lang="en-US" sz="800" dirty="0"/>
              <a:t>()</a:t>
            </a:r>
            <a:endParaRPr lang="en-IN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D760A-3EFB-73D6-0723-9F3CC832ED3A}"/>
              </a:ext>
            </a:extLst>
          </p:cNvPr>
          <p:cNvSpPr txBox="1"/>
          <p:nvPr/>
        </p:nvSpPr>
        <p:spPr>
          <a:xfrm>
            <a:off x="4173801" y="2676667"/>
            <a:ext cx="13849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onClick</a:t>
            </a:r>
            <a:r>
              <a:rPr lang="en-US" sz="800" dirty="0"/>
              <a:t>()</a:t>
            </a:r>
            <a:endParaRPr lang="en-IN" sz="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D94F4D-D21D-F589-685A-AB29E074AE38}"/>
              </a:ext>
            </a:extLst>
          </p:cNvPr>
          <p:cNvSpPr txBox="1"/>
          <p:nvPr/>
        </p:nvSpPr>
        <p:spPr>
          <a:xfrm>
            <a:off x="6079541" y="1630434"/>
            <a:ext cx="1651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microservice</a:t>
            </a:r>
            <a:endParaRPr lang="en-IN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95FA64-AC54-C8DF-E0DF-AE58E002DF15}"/>
              </a:ext>
            </a:extLst>
          </p:cNvPr>
          <p:cNvSpPr txBox="1"/>
          <p:nvPr/>
        </p:nvSpPr>
        <p:spPr>
          <a:xfrm>
            <a:off x="6456660" y="2185948"/>
            <a:ext cx="18439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VideoCapture</a:t>
            </a:r>
            <a:r>
              <a:rPr lang="en-US" sz="800" dirty="0"/>
              <a:t>()</a:t>
            </a:r>
            <a:endParaRPr lang="en-IN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1776A9-989B-7923-569E-221406D7EE1F}"/>
              </a:ext>
            </a:extLst>
          </p:cNvPr>
          <p:cNvSpPr txBox="1"/>
          <p:nvPr/>
        </p:nvSpPr>
        <p:spPr>
          <a:xfrm>
            <a:off x="7619370" y="2568945"/>
            <a:ext cx="18439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HandDetector</a:t>
            </a:r>
            <a:r>
              <a:rPr lang="en-US" sz="800" dirty="0"/>
              <a:t>()</a:t>
            </a:r>
            <a:endParaRPr lang="en-IN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A5E480-4579-D368-BBD1-102D01EE122E}"/>
              </a:ext>
            </a:extLst>
          </p:cNvPr>
          <p:cNvSpPr txBox="1"/>
          <p:nvPr/>
        </p:nvSpPr>
        <p:spPr>
          <a:xfrm>
            <a:off x="9019712" y="3364637"/>
            <a:ext cx="32847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NO</a:t>
            </a:r>
            <a:endParaRPr lang="en-IN" sz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B8EEB9-4FCE-E481-F653-340F408FA731}"/>
              </a:ext>
            </a:extLst>
          </p:cNvPr>
          <p:cNvSpPr txBox="1"/>
          <p:nvPr/>
        </p:nvSpPr>
        <p:spPr>
          <a:xfrm>
            <a:off x="10345445" y="3108534"/>
            <a:ext cx="13849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 with Landmarks</a:t>
            </a:r>
            <a:endParaRPr lang="en-IN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45FD8F-5FE2-87DC-71E7-2340ED65E069}"/>
              </a:ext>
            </a:extLst>
          </p:cNvPr>
          <p:cNvSpPr txBox="1"/>
          <p:nvPr/>
        </p:nvSpPr>
        <p:spPr>
          <a:xfrm>
            <a:off x="10345444" y="3832311"/>
            <a:ext cx="13849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Cropped Image</a:t>
            </a:r>
            <a:endParaRPr lang="en-IN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4EC8A-068E-950F-29D8-EEAABB110000}"/>
              </a:ext>
            </a:extLst>
          </p:cNvPr>
          <p:cNvSpPr txBox="1"/>
          <p:nvPr/>
        </p:nvSpPr>
        <p:spPr>
          <a:xfrm>
            <a:off x="9348186" y="5653824"/>
            <a:ext cx="13849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Cropped Image</a:t>
            </a:r>
            <a:endParaRPr lang="en-IN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451B2-84E9-AB36-A67A-C58E39095991}"/>
              </a:ext>
            </a:extLst>
          </p:cNvPr>
          <p:cNvSpPr txBox="1"/>
          <p:nvPr/>
        </p:nvSpPr>
        <p:spPr>
          <a:xfrm>
            <a:off x="7963269" y="5617141"/>
            <a:ext cx="13849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Grayscale Image</a:t>
            </a:r>
            <a:endParaRPr lang="en-IN" sz="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31D55-7F7F-54D8-E28B-58E5BE8ABB97}"/>
              </a:ext>
            </a:extLst>
          </p:cNvPr>
          <p:cNvSpPr txBox="1"/>
          <p:nvPr/>
        </p:nvSpPr>
        <p:spPr>
          <a:xfrm>
            <a:off x="6578352" y="5527761"/>
            <a:ext cx="13849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Prediction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185223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0"/>
            <a:ext cx="8421688" cy="1325563"/>
          </a:xfrm>
        </p:spPr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9867" y="1641676"/>
            <a:ext cx="2882475" cy="823912"/>
          </a:xfrm>
        </p:spPr>
        <p:txBody>
          <a:bodyPr/>
          <a:lstStyle/>
          <a:p>
            <a:r>
              <a:rPr lang="en-ZA" dirty="0"/>
              <a:t>data set generation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9867" y="2699346"/>
            <a:ext cx="2896671" cy="308338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noProof="1"/>
              <a:t>Camera is accessed using OpenCV.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noProof="1"/>
              <a:t>Hand is detected using HandTrackingModule.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500" noProof="1"/>
              <a:t>Hand landmarks are added.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500" noProof="1"/>
              <a:t>Image is cropped with respect to the hand boundary.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500" noProof="1"/>
              <a:t>Image is converted to greyscale.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500" noProof="1"/>
              <a:t>Frames are captured and saved.</a:t>
            </a:r>
          </a:p>
          <a:p>
            <a:endParaRPr lang="en-ZA" sz="1500" noProof="1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4" y="1747117"/>
            <a:ext cx="2896671" cy="823912"/>
          </a:xfrm>
        </p:spPr>
        <p:txBody>
          <a:bodyPr/>
          <a:lstStyle/>
          <a:p>
            <a:r>
              <a:rPr lang="en-ZA" dirty="0"/>
              <a:t>Word</a:t>
            </a:r>
          </a:p>
          <a:p>
            <a:r>
              <a:rPr lang="en-ZA" dirty="0"/>
              <a:t>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4" y="2804787"/>
            <a:ext cx="3251735" cy="296485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noProof="1"/>
              <a:t>Live feed is obtained using cv2.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noProof="1"/>
              <a:t>Hand is detected using HandTrackingModule.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500" noProof="1"/>
              <a:t>Hand landmarks are added.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500" noProof="1"/>
              <a:t>Image is cropped and converted to greyscale.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500" noProof="1"/>
              <a:t>Frames are run through a pretrained CNN model and prediction is obtained.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500" noProof="1"/>
              <a:t>Predicted word is displayed as overlay on hand.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500" noProof="1"/>
              <a:t>The prediction is outputted as audio using pyttsx3.</a:t>
            </a:r>
          </a:p>
          <a:p>
            <a:endParaRPr lang="en-ZA" sz="1500" noProof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464355" y="1747117"/>
            <a:ext cx="2882475" cy="8239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ZA" dirty="0"/>
              <a:t>letter </a:t>
            </a:r>
          </a:p>
          <a:p>
            <a:r>
              <a:rPr lang="en-ZA" dirty="0"/>
              <a:t>detection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464355" y="2804787"/>
            <a:ext cx="3287375" cy="282177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noProof="1"/>
              <a:t>Live feed is obtained using cv2.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noProof="1"/>
              <a:t>Hand is detected using HandTrackingModule.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500" noProof="1"/>
              <a:t>Hand landmarks are added.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500" noProof="1"/>
              <a:t>Image is cropped and converted to greyscale.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500" noProof="1"/>
              <a:t>Frames are run through a pretrained CNN model and prediction is obtained.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500" noProof="1"/>
              <a:t>Predicted letter is displayed as overlay on hand.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DC937B-35D8-E6CC-C4B2-F3C09EDF7F9C}"/>
              </a:ext>
            </a:extLst>
          </p:cNvPr>
          <p:cNvCxnSpPr>
            <a:cxnSpLocks/>
          </p:cNvCxnSpPr>
          <p:nvPr/>
        </p:nvCxnSpPr>
        <p:spPr>
          <a:xfrm>
            <a:off x="4258733" y="1540933"/>
            <a:ext cx="0" cy="5108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15E1DF-D8C2-DA42-468A-527B4AF3BB09}"/>
              </a:ext>
            </a:extLst>
          </p:cNvPr>
          <p:cNvCxnSpPr>
            <a:cxnSpLocks/>
          </p:cNvCxnSpPr>
          <p:nvPr/>
        </p:nvCxnSpPr>
        <p:spPr>
          <a:xfrm>
            <a:off x="8111066" y="1540933"/>
            <a:ext cx="0" cy="5108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5920C7CD-A26A-702F-EE4D-39C97446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26685D26-12DF-9AF7-A507-75CA00627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326" y="0"/>
            <a:ext cx="10515600" cy="1325563"/>
          </a:xfrm>
        </p:spPr>
        <p:txBody>
          <a:bodyPr lIns="0"/>
          <a:lstStyle/>
          <a:p>
            <a:pPr algn="ctr"/>
            <a:r>
              <a:rPr lang="en-US" dirty="0"/>
              <a:t>requirements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665BBB-8712-B8F0-0B3A-E7760C4CD7DE}"/>
              </a:ext>
            </a:extLst>
          </p:cNvPr>
          <p:cNvCxnSpPr>
            <a:cxnSpLocks/>
          </p:cNvCxnSpPr>
          <p:nvPr/>
        </p:nvCxnSpPr>
        <p:spPr>
          <a:xfrm>
            <a:off x="6063126" y="1615736"/>
            <a:ext cx="32874" cy="45098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79102F2-7161-7D53-9CFA-153B5E904E23}"/>
              </a:ext>
            </a:extLst>
          </p:cNvPr>
          <p:cNvSpPr txBox="1">
            <a:spLocks/>
          </p:cNvSpPr>
          <p:nvPr/>
        </p:nvSpPr>
        <p:spPr>
          <a:xfrm>
            <a:off x="1316197" y="1641676"/>
            <a:ext cx="2882475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2200" dirty="0"/>
              <a:t>HARDWARE REQUIREMENTS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E89A8A02-7053-BD52-E615-476BE9D3EC6B}"/>
              </a:ext>
            </a:extLst>
          </p:cNvPr>
          <p:cNvSpPr txBox="1">
            <a:spLocks/>
          </p:cNvSpPr>
          <p:nvPr/>
        </p:nvSpPr>
        <p:spPr>
          <a:xfrm>
            <a:off x="1316197" y="2699346"/>
            <a:ext cx="4427655" cy="35860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800" noProof="1"/>
              <a:t>The system can run only on computers and not on mobile devices because of the limited processing power of mobile devices, and required packages are not available on mobile platforms.</a:t>
            </a:r>
          </a:p>
          <a:p>
            <a:pPr marL="285750" indent="-285750"/>
            <a:r>
              <a:rPr lang="en-US" sz="1800" noProof="1"/>
              <a:t>A camera interface or an image sensor should be available on the host device.</a:t>
            </a:r>
          </a:p>
          <a:p>
            <a:pPr marL="285750" indent="-285750"/>
            <a:r>
              <a:rPr lang="en-ZA" sz="1800" noProof="1"/>
              <a:t>A minimum of 8 GB ram is required for all the computation to be performed.</a:t>
            </a:r>
          </a:p>
          <a:p>
            <a:endParaRPr lang="en-ZA" sz="1800" noProof="1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CFECF81-1FE7-C1CA-CC28-DF52D3132882}"/>
              </a:ext>
            </a:extLst>
          </p:cNvPr>
          <p:cNvSpPr txBox="1">
            <a:spLocks/>
          </p:cNvSpPr>
          <p:nvPr/>
        </p:nvSpPr>
        <p:spPr>
          <a:xfrm>
            <a:off x="6771350" y="1641676"/>
            <a:ext cx="2882475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2200" dirty="0"/>
              <a:t>SOFTWARE REQUIREMENTS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CBF3C0AB-E8DF-0E64-13E8-129E1CF5C5EC}"/>
              </a:ext>
            </a:extLst>
          </p:cNvPr>
          <p:cNvSpPr txBox="1">
            <a:spLocks/>
          </p:cNvSpPr>
          <p:nvPr/>
        </p:nvSpPr>
        <p:spPr>
          <a:xfrm>
            <a:off x="6771350" y="2699346"/>
            <a:ext cx="2896671" cy="30833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800" noProof="1"/>
              <a:t>Python 3.7</a:t>
            </a:r>
          </a:p>
          <a:p>
            <a:pPr marL="285750" indent="-285750"/>
            <a:r>
              <a:rPr lang="en-ZA" sz="1800" noProof="1"/>
              <a:t>OpenCV 4.5.4.60</a:t>
            </a:r>
          </a:p>
          <a:p>
            <a:pPr marL="285750" indent="-285750"/>
            <a:r>
              <a:rPr lang="en-ZA" sz="1800" noProof="1"/>
              <a:t>CVZone 1.5.6</a:t>
            </a:r>
          </a:p>
          <a:p>
            <a:pPr marL="285750" indent="-285750"/>
            <a:r>
              <a:rPr lang="en-ZA" sz="1800" noProof="1"/>
              <a:t>MediaPipe 0.8.10.1</a:t>
            </a:r>
          </a:p>
          <a:p>
            <a:pPr marL="285750" indent="-285750"/>
            <a:r>
              <a:rPr lang="en-ZA" sz="1800" noProof="1"/>
              <a:t>TensorFlow 2.9.1</a:t>
            </a:r>
          </a:p>
          <a:p>
            <a:pPr marL="285750" indent="-285750"/>
            <a:r>
              <a:rPr lang="en-ZA" sz="1800" noProof="1"/>
              <a:t>NumPy 1.21.6</a:t>
            </a:r>
          </a:p>
          <a:p>
            <a:pPr marL="285750" indent="-285750"/>
            <a:r>
              <a:rPr lang="en-ZA" sz="1800" noProof="1"/>
              <a:t>Flask 2.2.5</a:t>
            </a:r>
          </a:p>
          <a:p>
            <a:pPr marL="285750" indent="-285750"/>
            <a:r>
              <a:rPr lang="en-ZA" sz="1800" noProof="1"/>
              <a:t>Pyttsx3 2.90</a:t>
            </a:r>
          </a:p>
          <a:p>
            <a:pPr marL="285750" indent="-285750"/>
            <a:r>
              <a:rPr lang="en-ZA" sz="1800" noProof="1"/>
              <a:t>gTTS 2.3.2</a:t>
            </a:r>
          </a:p>
          <a:p>
            <a:endParaRPr lang="en-ZA" sz="1800" noProof="1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CAE4B5-4C88-4107-FCF0-089B014C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609A76-89CC-6306-E7F4-5E3BF1B93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E8D3548-D701-3E9A-D131-8919591A4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40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32F91-B7EB-80D7-34E3-334477B579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1451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A5E93-36CB-31F6-CF36-0528AED17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0351" y="5584053"/>
            <a:ext cx="2162360" cy="568357"/>
          </a:xfrm>
        </p:spPr>
        <p:txBody>
          <a:bodyPr/>
          <a:lstStyle/>
          <a:p>
            <a:r>
              <a:rPr lang="en-US" dirty="0"/>
              <a:t>contents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38AB5-B375-91BF-B9B1-4FC5CC16E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18078"/>
            <a:ext cx="5111750" cy="592710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Literature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Existing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Proposed Methodology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Data Flow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Future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1FE266-F9D7-7E67-2C90-D7707B207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91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25FA69-5781-E59A-C879-EEAFD7CC4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943"/>
            <a:ext cx="5950875" cy="619672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76B570-4D91-EDFF-D18C-982CE224E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339538-F56B-2A1E-31EB-C3985A05C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3143ADA-600B-0F36-C62E-A931868BE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865" y="576942"/>
            <a:ext cx="6085445" cy="6196720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583A7A8-2FBE-26DE-7212-DF5B2987B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277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76B570-4D91-EDFF-D18C-982CE224E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339538-F56B-2A1E-31EB-C3985A05C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079D362-227D-3C54-1BEA-B8E64D730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3"/>
          <a:stretch/>
        </p:blipFill>
        <p:spPr>
          <a:xfrm>
            <a:off x="0" y="707571"/>
            <a:ext cx="5874394" cy="61034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73EDFF-C21A-F297-AEC7-2618FC106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794" y="707571"/>
            <a:ext cx="6226206" cy="265002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720EDB-C0CE-4DF8-13D2-E49C562B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CEE58-EC32-CF44-9CBF-DCE466D65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794" y="3429000"/>
            <a:ext cx="495374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91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76B570-4D91-EDFF-D18C-982CE224E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339538-F56B-2A1E-31EB-C3985A05C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EB9F8C8-3B1F-7B91-5C73-734A5A17A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362"/>
            <a:ext cx="5868139" cy="626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5FC5C1-009A-B866-C253-0C424E7EB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039" y="513362"/>
            <a:ext cx="6243961" cy="62603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346982-1EC8-6280-4541-309D1446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3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76B570-4D91-EDFF-D18C-982CE224E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339538-F56B-2A1E-31EB-C3985A05C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6711FB0-0219-A1B4-0166-3203144BF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55"/>
            <a:ext cx="7673469" cy="6563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F9737-DAC9-5D02-0F87-3341F3BA6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114" y="4578235"/>
            <a:ext cx="2154659" cy="2095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38C4DB-7585-2D77-9F25-710DC22B4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461" y="121539"/>
            <a:ext cx="4443539" cy="4210659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9113370-4131-9CCB-79EF-2BF4E28AC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978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3B27A-21A2-FF2E-0AD0-26F971106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000" y="127807"/>
            <a:ext cx="2160000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E1F9EF-15C8-67DC-0263-88D3BC64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396" y="162271"/>
            <a:ext cx="2160000" cy="21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27CF46-C720-A94F-6A7C-53A117461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97" y="144817"/>
            <a:ext cx="2160000" cy="21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9AA8CB-E8E4-CEB2-FFD4-64ECF5C66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146" y="144817"/>
            <a:ext cx="2160000" cy="21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6DDF58-D8ED-A614-EE4C-A28155BC0B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0343" y="144817"/>
            <a:ext cx="2209803" cy="216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AC6265-E19C-F452-BFC7-EC51423E84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838"/>
          <a:stretch/>
        </p:blipFill>
        <p:spPr>
          <a:xfrm>
            <a:off x="-1" y="144817"/>
            <a:ext cx="1645095" cy="216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EEBFBA-5204-B120-A8B6-B6043143ED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594" y="4698000"/>
            <a:ext cx="2160000" cy="216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52011A-385B-27EA-4747-AD1806429F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5797" y="2674652"/>
            <a:ext cx="2160000" cy="216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028711A-5D19-70AC-31D8-C1993C31E2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9406" y="2674652"/>
            <a:ext cx="2160000" cy="216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D57449-C11C-29FD-0430-482D187730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47250" y="2657198"/>
            <a:ext cx="2160000" cy="216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75F68E5-7894-77F9-9497-C6C25BE410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29667" y="2657198"/>
            <a:ext cx="2160000" cy="216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0AD3CB1-39ED-CFB4-C806-EF6DBD8BF5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3276" y="2657198"/>
            <a:ext cx="2160000" cy="216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12AE7CF-1139-51D0-BEDB-91118FD73F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83828" y="2657198"/>
            <a:ext cx="2160000" cy="216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10FEE62-77EB-B47D-273C-6A8CEC8C47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37953" y="4626341"/>
            <a:ext cx="2160000" cy="216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3AC9928-2543-CA75-A4C3-B1C43089209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84684" y="4570193"/>
            <a:ext cx="2160000" cy="216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C77D56B-24E3-F325-B29A-603320CB494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29790" y="4682488"/>
            <a:ext cx="2160000" cy="216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3FA7455-CFC9-36A4-B1ED-2148C1BF09B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87634" y="4698000"/>
            <a:ext cx="2160000" cy="216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CB24167-0252-E2D2-551F-8392BAD0066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36556" y="4698000"/>
            <a:ext cx="2160000" cy="2160000"/>
          </a:xfrm>
          <a:prstGeom prst="rect">
            <a:avLst/>
          </a:prstGeom>
        </p:spPr>
      </p:pic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2FE2E219-1049-C917-6EF3-1BF5395D5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527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062" y="206824"/>
            <a:ext cx="5111750" cy="120491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56774" y="2396971"/>
            <a:ext cx="6133730" cy="3817398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 conclusion, the development of an Indian Sign Language (ISL) to voice converter using Convolutional Neural Networks (CNNs) offers a promising solution for enhancing communication accessibility for the hearing-impaired community.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By leveraging the power of CNNs, the system can accurately recognize and interpret sign language gestures.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technology bridges the gap between sign language and spoken language, providing real-time conversion and facilitating effective communication for individuals who use ISL.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8D10AD-8D1B-CBE0-2FFE-52021F4A8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429000"/>
            <a:ext cx="5111750" cy="2766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/>
              <a:t>The project can be extended to other sign languages by training with the corresponding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/>
              <a:t>Accuracy can always be improved by using more extensive, diverse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/>
              <a:t>Mobile applications that integrate the converter would make it more accessible.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1800" noProof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341141A-4734-F228-3C87-5265195D99BF}"/>
              </a:ext>
            </a:extLst>
          </p:cNvPr>
          <p:cNvSpPr txBox="1"/>
          <p:nvPr/>
        </p:nvSpPr>
        <p:spPr>
          <a:xfrm>
            <a:off x="125767" y="1893395"/>
            <a:ext cx="11940466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5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Truong, Vi NT, Chuan-Kai Yang, and Quoc-Viet Tran. "A translator for American sign language to text and speech." </a:t>
            </a:r>
            <a:r>
              <a:rPr lang="en-US" sz="15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2016 IEEE 5th Global Conference on Consumer Electronics</a:t>
            </a:r>
            <a:r>
              <a:rPr lang="en-US" sz="15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2016.</a:t>
            </a:r>
          </a:p>
          <a:p>
            <a:pPr marL="342900" indent="-342900">
              <a:buFont typeface="+mj-lt"/>
              <a:buAutoNum type="arabicPeriod"/>
            </a:pPr>
            <a:endParaRPr lang="en-US" sz="15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5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Dutta, </a:t>
            </a:r>
            <a:r>
              <a:rPr lang="en-IN" sz="15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Kusumika</a:t>
            </a:r>
            <a:r>
              <a:rPr lang="en-IN" sz="15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sz="15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Krori</a:t>
            </a:r>
            <a:r>
              <a:rPr lang="en-IN" sz="15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Anil Kumar GS. "Double handed Indian Sign Language to speech and text." </a:t>
            </a:r>
            <a:r>
              <a:rPr lang="en-IN" sz="15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2015 Third International Conference on Image Information Processing (ICIIP)</a:t>
            </a:r>
            <a:r>
              <a:rPr lang="en-IN" sz="15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2015.</a:t>
            </a:r>
          </a:p>
          <a:p>
            <a:pPr marL="342900" indent="-342900">
              <a:buFont typeface="+mj-lt"/>
              <a:buAutoNum type="arabicPeriod"/>
            </a:pPr>
            <a:endParaRPr lang="en-IN" sz="15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5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Ahmed, Mateen, et al. "Deaf talk using 3D animated sign language: A sign language interpreter using Microsoft's </a:t>
            </a:r>
            <a:r>
              <a:rPr lang="en-IN" sz="15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kinect</a:t>
            </a:r>
            <a:r>
              <a:rPr lang="en-IN" sz="15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v2." </a:t>
            </a:r>
            <a:r>
              <a:rPr lang="en-IN" sz="15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2016 SAI Computing Conference (SAI)</a:t>
            </a:r>
            <a:r>
              <a:rPr lang="en-IN" sz="15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2016.</a:t>
            </a:r>
          </a:p>
          <a:p>
            <a:pPr marL="342900" indent="-342900">
              <a:buFont typeface="+mj-lt"/>
              <a:buAutoNum type="arabicPeriod"/>
            </a:pPr>
            <a:endParaRPr lang="en-IN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5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Song, Nan, Hongwu Yang, and </a:t>
            </a:r>
            <a:r>
              <a:rPr lang="en-IN" sz="15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Tingting</a:t>
            </a:r>
            <a:r>
              <a:rPr lang="en-IN" sz="15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Zhang. "A DNN-Based Framework for Converting Sign Language to Mandarin-Tibetan Cross-Lingual Emotional Speech." </a:t>
            </a:r>
            <a:r>
              <a:rPr lang="en-IN" sz="15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2018 International Conference on Asian Language Processing (IALP)</a:t>
            </a:r>
            <a:r>
              <a:rPr lang="en-IN" sz="15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2018.</a:t>
            </a:r>
          </a:p>
          <a:p>
            <a:pPr marL="342900" indent="-342900">
              <a:buFont typeface="+mj-lt"/>
              <a:buAutoNum type="arabicPeriod"/>
            </a:pPr>
            <a:endParaRPr lang="en-IN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5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Song, Nan, Hongwu Yang, and </a:t>
            </a:r>
            <a:r>
              <a:rPr lang="en-IN" sz="15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Pengpeng</a:t>
            </a:r>
            <a:r>
              <a:rPr lang="en-IN" sz="15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Zhi. "Towards realizing sign language to emotional speech conversion by deep learning." </a:t>
            </a:r>
            <a:r>
              <a:rPr lang="en-IN" sz="15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Data Science: 4th International Conference of Pioneering Computer Scientists, Engineers and Educators, ICPCSEE 2018, Zhengzhou, China, September 21-23, 2018, Proceedings, Part II</a:t>
            </a:r>
            <a:r>
              <a:rPr lang="en-IN" sz="15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Singapore, 2018.</a:t>
            </a:r>
          </a:p>
          <a:p>
            <a:pPr marL="342900" indent="-342900">
              <a:buFont typeface="+mj-lt"/>
              <a:buAutoNum type="arabicPeriod"/>
            </a:pPr>
            <a:endParaRPr lang="en-IN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5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Fernandes, Lance, et al. "Convolutional neural network based bidirectional sign language translation system." </a:t>
            </a:r>
            <a:r>
              <a:rPr lang="en-IN" sz="15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2020 Third International Conference on Smart Systems and Inventive Technology (ICSSIT)</a:t>
            </a:r>
            <a:r>
              <a:rPr lang="en-IN" sz="15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2020.</a:t>
            </a:r>
            <a:endParaRPr lang="en-IN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5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4D0508-9895-0E09-6E42-FD0C1B4E1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332" y="440252"/>
            <a:ext cx="3113336" cy="78157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83A4ADA-AC39-BCF9-9D9D-378501B231E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713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pt video">
            <a:hlinkClick r:id="" action="ppaction://media"/>
            <a:extLst>
              <a:ext uri="{FF2B5EF4-FFF2-40B4-BE49-F238E27FC236}">
                <a16:creationId xmlns:a16="http://schemas.microsoft.com/office/drawing/2014/main" id="{A5CADF6A-3DC5-686D-D87F-52E57F35A1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20069" b="20947"/>
          <a:stretch/>
        </p:blipFill>
        <p:spPr>
          <a:xfrm>
            <a:off x="2056263" y="423622"/>
            <a:ext cx="8079473" cy="5993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C96F53-992F-E8DA-2C1E-B95B44B0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06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6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martinjuneie@gmail.com</a:t>
            </a:r>
            <a:r>
              <a:rPr lang="en-US" dirty="0"/>
              <a:t>	</a:t>
            </a:r>
          </a:p>
          <a:p>
            <a:r>
              <a:rPr lang="en-US" dirty="0">
                <a:hlinkClick r:id="rId3"/>
              </a:rPr>
              <a:t>sandeshsreeraj@gmail.com</a:t>
            </a:r>
            <a:endParaRPr lang="en-US" dirty="0"/>
          </a:p>
          <a:p>
            <a:r>
              <a:rPr lang="en-US" dirty="0">
                <a:hlinkClick r:id="rId4"/>
              </a:rPr>
              <a:t>sidharthkeerthanam@gmail.com</a:t>
            </a:r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644DD-EEAF-E1C8-00BC-F7E34F9C1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408" y="1047078"/>
            <a:ext cx="3171825" cy="1325563"/>
          </a:xfrm>
        </p:spPr>
        <p:txBody>
          <a:bodyPr/>
          <a:lstStyle/>
          <a:p>
            <a:r>
              <a:rPr lang="en-ZA" dirty="0"/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27" y="2924175"/>
            <a:ext cx="4944862" cy="2519363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+mj-lt"/>
                <a:cs typeface="Courier New" panose="02070309020205020404" pitchFamily="49" charset="0"/>
              </a:rPr>
              <a:t>To develop a </a:t>
            </a:r>
            <a:r>
              <a:rPr lang="en-US" sz="1800">
                <a:latin typeface="+mj-lt"/>
                <a:cs typeface="Courier New" panose="02070309020205020404" pitchFamily="49" charset="0"/>
              </a:rPr>
              <a:t>communication aid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for people to understand sign language used by speaking impaired people with ease.</a:t>
            </a:r>
          </a:p>
          <a:p>
            <a:endParaRPr lang="en-US" sz="18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B76C17-BF0C-923E-5A07-6F5FAFB3D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956" y="4440490"/>
            <a:ext cx="3139440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60273" y="1597982"/>
            <a:ext cx="6338656" cy="4021584"/>
          </a:xfrm>
        </p:spPr>
        <p:txBody>
          <a:bodyPr>
            <a:noAutofit/>
          </a:bodyPr>
          <a:lstStyle/>
          <a:p>
            <a:pPr lvl="1"/>
            <a:r>
              <a:rPr lang="en-US" sz="1800" b="0" i="0" dirty="0">
                <a:effectLst/>
                <a:latin typeface="+mj-lt"/>
                <a:cs typeface="Courier New" panose="02070309020205020404" pitchFamily="49" charset="0"/>
              </a:rPr>
              <a:t>Communication is the process of exchange of thoughts and messages in various ways such as speech, signals, behavior and visuals.</a:t>
            </a:r>
          </a:p>
          <a:p>
            <a:pPr lvl="1"/>
            <a:endParaRPr lang="en-US" sz="1800" b="0" i="0" dirty="0">
              <a:effectLst/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US" sz="1800" b="0" i="0" dirty="0">
                <a:effectLst/>
                <a:latin typeface="+mj-lt"/>
                <a:cs typeface="Courier New" panose="02070309020205020404" pitchFamily="49" charset="0"/>
              </a:rPr>
              <a:t>Deaf and mute people make use of their hands to express different gestures to express their ideas with other people.</a:t>
            </a:r>
          </a:p>
          <a:p>
            <a:pPr lvl="1"/>
            <a:endParaRPr lang="en-US" sz="1800" b="0" i="0" dirty="0">
              <a:effectLst/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US" sz="1800" b="0" i="0" dirty="0">
                <a:effectLst/>
                <a:latin typeface="+mj-lt"/>
                <a:cs typeface="Courier New" panose="02070309020205020404" pitchFamily="49" charset="0"/>
              </a:rPr>
              <a:t>Gestures are the nonverbally exchanged messages and these gestures are understood with vision. This nonverbal communication of deaf and mute people is called sign language.</a:t>
            </a:r>
          </a:p>
          <a:p>
            <a:pPr lvl="1"/>
            <a:endParaRPr lang="en-US" sz="1800" b="0" i="0" dirty="0">
              <a:effectLst/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US" sz="1800" b="0" i="0" dirty="0">
                <a:effectLst/>
                <a:latin typeface="+mj-lt"/>
                <a:cs typeface="Courier New" panose="02070309020205020404" pitchFamily="49" charset="0"/>
              </a:rPr>
              <a:t>In this project we are focusing on converting Indian Sign Language to speech.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84F098E1-A9BE-0E2E-048C-0E25724BB64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9F84-512C-088A-BEBF-5007570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survey</a:t>
            </a:r>
            <a:endParaRPr lang="en-IN" dirty="0"/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5A5217B6-03B6-B610-8840-8CA84C4E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84714"/>
              </p:ext>
            </p:extLst>
          </p:nvPr>
        </p:nvGraphicFramePr>
        <p:xfrm>
          <a:off x="26297" y="2289604"/>
          <a:ext cx="12192000" cy="45976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9269724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8731660"/>
                    </a:ext>
                  </a:extLst>
                </a:gridCol>
                <a:gridCol w="951880">
                  <a:extLst>
                    <a:ext uri="{9D8B030D-6E8A-4147-A177-3AD203B41FA5}">
                      <a16:colId xmlns:a16="http://schemas.microsoft.com/office/drawing/2014/main" val="1903670711"/>
                    </a:ext>
                  </a:extLst>
                </a:gridCol>
                <a:gridCol w="2392040">
                  <a:extLst>
                    <a:ext uri="{9D8B030D-6E8A-4147-A177-3AD203B41FA5}">
                      <a16:colId xmlns:a16="http://schemas.microsoft.com/office/drawing/2014/main" val="1166022384"/>
                    </a:ext>
                  </a:extLst>
                </a:gridCol>
                <a:gridCol w="2392040">
                  <a:extLst>
                    <a:ext uri="{9D8B030D-6E8A-4147-A177-3AD203B41FA5}">
                      <a16:colId xmlns:a16="http://schemas.microsoft.com/office/drawing/2014/main" val="1766530396"/>
                    </a:ext>
                  </a:extLst>
                </a:gridCol>
                <a:gridCol w="2392040">
                  <a:extLst>
                    <a:ext uri="{9D8B030D-6E8A-4147-A177-3AD203B41FA5}">
                      <a16:colId xmlns:a16="http://schemas.microsoft.com/office/drawing/2014/main" val="2024329340"/>
                    </a:ext>
                  </a:extLst>
                </a:gridCol>
              </a:tblGrid>
              <a:tr h="67176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Title</a:t>
                      </a:r>
                      <a:endParaRPr lang="en-IN" sz="2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B1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Author</a:t>
                      </a:r>
                      <a:endParaRPr lang="en-IN" sz="2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3B1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Year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B1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Advantages</a:t>
                      </a:r>
                      <a:endParaRPr lang="en-IN" sz="2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B1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Disadvantages</a:t>
                      </a:r>
                      <a:endParaRPr lang="en-IN" sz="2000" dirty="0"/>
                    </a:p>
                    <a:p>
                      <a:pPr algn="ctr"/>
                      <a:endParaRPr lang="en-IN" sz="2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B1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Methodology</a:t>
                      </a:r>
                      <a:endParaRPr lang="en-IN" sz="2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B1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642815"/>
                  </a:ext>
                </a:extLst>
              </a:tr>
              <a:tr h="1607024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b="0" dirty="0"/>
                        <a:t>American Sign Language to Text and Speech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0" dirty="0"/>
                        <a:t>Vi N.T. Truong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0" dirty="0" err="1"/>
                        <a:t>Chuan</a:t>
                      </a:r>
                      <a:r>
                        <a:rPr lang="en-IN" b="0" dirty="0"/>
                        <a:t>-Kai Yang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0" dirty="0"/>
                        <a:t>Quoc-Viet Tran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2016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IEEE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="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Precision of 98.7%.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Takes live video as input.</a:t>
                      </a:r>
                      <a:endParaRPr lang="en-IN" b="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Only works on American Sign Language.</a:t>
                      </a:r>
                      <a:endParaRPr lang="en-IN" b="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err="1"/>
                        <a:t>Haar</a:t>
                      </a:r>
                      <a:r>
                        <a:rPr lang="en-US" b="0" dirty="0"/>
                        <a:t> for object detection.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AdaBoost for feature collection.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172982"/>
                  </a:ext>
                </a:extLst>
              </a:tr>
              <a:tr h="2289603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b="0" dirty="0"/>
                        <a:t>Double Handed Indian Sign Language to Speech and Text</a:t>
                      </a:r>
                      <a:endParaRPr lang="en-IN" b="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0" dirty="0" err="1"/>
                        <a:t>Kusurnika</a:t>
                      </a:r>
                      <a:r>
                        <a:rPr lang="en-IN" b="0" dirty="0"/>
                        <a:t> Dutta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0" dirty="0"/>
                        <a:t>Satheesh Raju K.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0" dirty="0"/>
                        <a:t>Anil Kumar G.S.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0" dirty="0"/>
                        <a:t>Sunny Swamy B.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2015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IEEE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Translates double handed sign language.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Does not require data gloves.</a:t>
                      </a:r>
                      <a:endParaRPr lang="en-IN" b="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Lack of precision.</a:t>
                      </a:r>
                      <a:endParaRPr lang="en-IN" b="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Shi-</a:t>
                      </a:r>
                      <a:r>
                        <a:rPr lang="en-US" b="0" dirty="0" err="1"/>
                        <a:t>Tomasi</a:t>
                      </a:r>
                      <a:r>
                        <a:rPr lang="en-US" b="0" dirty="0"/>
                        <a:t> (Minimum Eigen Value) for corner detection.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Image processing is performed in MATLAB.</a:t>
                      </a:r>
                      <a:endParaRPr lang="en-IN" b="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1045337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F5042D-6494-41AD-2CEE-E4587A517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03198D-D0D0-0EDA-3F90-8D3C99348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2E39014-E04E-BBE7-7892-366888C37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681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FF6A2EE7-42B9-BBB3-7FC2-61D1B1B40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978271"/>
              </p:ext>
            </p:extLst>
          </p:nvPr>
        </p:nvGraphicFramePr>
        <p:xfrm>
          <a:off x="0" y="1"/>
          <a:ext cx="12192000" cy="7545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9269724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8731660"/>
                    </a:ext>
                  </a:extLst>
                </a:gridCol>
                <a:gridCol w="951880">
                  <a:extLst>
                    <a:ext uri="{9D8B030D-6E8A-4147-A177-3AD203B41FA5}">
                      <a16:colId xmlns:a16="http://schemas.microsoft.com/office/drawing/2014/main" val="1903670711"/>
                    </a:ext>
                  </a:extLst>
                </a:gridCol>
                <a:gridCol w="2392040">
                  <a:extLst>
                    <a:ext uri="{9D8B030D-6E8A-4147-A177-3AD203B41FA5}">
                      <a16:colId xmlns:a16="http://schemas.microsoft.com/office/drawing/2014/main" val="1166022384"/>
                    </a:ext>
                  </a:extLst>
                </a:gridCol>
                <a:gridCol w="2392040">
                  <a:extLst>
                    <a:ext uri="{9D8B030D-6E8A-4147-A177-3AD203B41FA5}">
                      <a16:colId xmlns:a16="http://schemas.microsoft.com/office/drawing/2014/main" val="1766530396"/>
                    </a:ext>
                  </a:extLst>
                </a:gridCol>
                <a:gridCol w="2392040">
                  <a:extLst>
                    <a:ext uri="{9D8B030D-6E8A-4147-A177-3AD203B41FA5}">
                      <a16:colId xmlns:a16="http://schemas.microsoft.com/office/drawing/2014/main" val="2024329340"/>
                    </a:ext>
                  </a:extLst>
                </a:gridCol>
              </a:tblGrid>
              <a:tr h="5975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Title</a:t>
                      </a:r>
                      <a:endParaRPr lang="en-IN" sz="2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B1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Author</a:t>
                      </a:r>
                      <a:endParaRPr lang="en-IN" sz="2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B1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Year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B1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Advantages</a:t>
                      </a:r>
                      <a:endParaRPr lang="en-IN" sz="2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B1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Disadvantages</a:t>
                      </a:r>
                      <a:endParaRPr lang="en-IN" sz="2000" dirty="0"/>
                    </a:p>
                    <a:p>
                      <a:pPr algn="ctr"/>
                      <a:endParaRPr lang="en-IN" sz="2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B1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Methodology</a:t>
                      </a:r>
                      <a:endParaRPr lang="en-IN" sz="2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B1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642815"/>
                  </a:ext>
                </a:extLst>
              </a:tr>
              <a:tr h="1780807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dirty="0"/>
                        <a:t>Deaf Talk Using 3D Animated Sign Language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Mateen Ahmed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 Mujtaba Idrees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 Zain </a:t>
                      </a:r>
                      <a:r>
                        <a:rPr lang="en-IN" dirty="0" err="1"/>
                        <a:t>ul</a:t>
                      </a:r>
                      <a:r>
                        <a:rPr lang="en-IN" dirty="0"/>
                        <a:t> </a:t>
                      </a:r>
                      <a:r>
                        <a:rPr lang="en-IN" dirty="0" err="1"/>
                        <a:t>Abideen</a:t>
                      </a:r>
                      <a:endParaRPr lang="en-IN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 </a:t>
                      </a:r>
                      <a:r>
                        <a:rPr lang="en-IN" dirty="0" err="1"/>
                        <a:t>Rafia</a:t>
                      </a:r>
                      <a:r>
                        <a:rPr lang="en-IN" dirty="0"/>
                        <a:t> Mumtaz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 Sana Khalique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2016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ACM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2 way communication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87% precision for speech conversion.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3d simulation.</a:t>
                      </a:r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Does not convert into natural language.</a:t>
                      </a:r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AdaBoost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produces an analogous result.</a:t>
                      </a:r>
                      <a:endParaRPr lang="en-IN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Random Forest Regression machine learning algorithm.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172982"/>
                  </a:ext>
                </a:extLst>
              </a:tr>
              <a:tr h="2036736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dirty="0"/>
                        <a:t>Converting sign language to Mandarin-Tibetan cross-lingual emotional speech</a:t>
                      </a:r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sv-SE" dirty="0"/>
                        <a:t>Nan Song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sv-SE" dirty="0"/>
                        <a:t>Hongwu Yang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sv-SE" dirty="0"/>
                        <a:t>Tingting Zhang</a:t>
                      </a:r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2018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IEEE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Detection of sign languages and emotions.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90.7% precision for sign.</a:t>
                      </a:r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Does not translate into English.</a:t>
                      </a:r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 deep neural network (DNN)-based framework.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Support Vector Machine to classify sign languages.</a:t>
                      </a:r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1045337"/>
                  </a:ext>
                </a:extLst>
              </a:tr>
              <a:tr h="2521578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Transactions on Neural Networks and Learning Systems</a:t>
                      </a:r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John Doe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Jane Smith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 Johnson</a:t>
                      </a:r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2018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IEEE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87% accuracy for converting into sign language 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system can be used in various settings.</a:t>
                      </a:r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Requires a large amount of training data to achieve high accuracy, which can be challenging to collect.</a:t>
                      </a:r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Convolutional Neural Networks (CNN)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Recurrent Neural Networks (RNN)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 Vector Machines (SVM)</a:t>
                      </a:r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284220"/>
                  </a:ext>
                </a:extLst>
              </a:tr>
            </a:tbl>
          </a:graphicData>
        </a:graphic>
      </p:graphicFrame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6CB3352-1B53-6F5E-A98F-29287C4FA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27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26F6A549-DB08-29EB-FC32-C578D4476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925325"/>
              </p:ext>
            </p:extLst>
          </p:nvPr>
        </p:nvGraphicFramePr>
        <p:xfrm>
          <a:off x="0" y="1"/>
          <a:ext cx="12192000" cy="63739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9269724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8731660"/>
                    </a:ext>
                  </a:extLst>
                </a:gridCol>
                <a:gridCol w="951880">
                  <a:extLst>
                    <a:ext uri="{9D8B030D-6E8A-4147-A177-3AD203B41FA5}">
                      <a16:colId xmlns:a16="http://schemas.microsoft.com/office/drawing/2014/main" val="1903670711"/>
                    </a:ext>
                  </a:extLst>
                </a:gridCol>
                <a:gridCol w="2392040">
                  <a:extLst>
                    <a:ext uri="{9D8B030D-6E8A-4147-A177-3AD203B41FA5}">
                      <a16:colId xmlns:a16="http://schemas.microsoft.com/office/drawing/2014/main" val="1166022384"/>
                    </a:ext>
                  </a:extLst>
                </a:gridCol>
                <a:gridCol w="2392040">
                  <a:extLst>
                    <a:ext uri="{9D8B030D-6E8A-4147-A177-3AD203B41FA5}">
                      <a16:colId xmlns:a16="http://schemas.microsoft.com/office/drawing/2014/main" val="1766530396"/>
                    </a:ext>
                  </a:extLst>
                </a:gridCol>
                <a:gridCol w="2392040">
                  <a:extLst>
                    <a:ext uri="{9D8B030D-6E8A-4147-A177-3AD203B41FA5}">
                      <a16:colId xmlns:a16="http://schemas.microsoft.com/office/drawing/2014/main" val="2024329340"/>
                    </a:ext>
                  </a:extLst>
                </a:gridCol>
              </a:tblGrid>
              <a:tr h="67176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Title</a:t>
                      </a:r>
                      <a:endParaRPr lang="en-IN" sz="2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B1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Author</a:t>
                      </a:r>
                      <a:endParaRPr lang="en-IN" sz="2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B1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Year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B1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Advantages</a:t>
                      </a:r>
                      <a:endParaRPr lang="en-IN" sz="2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B1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Disadvantages</a:t>
                      </a:r>
                      <a:endParaRPr lang="en-IN" sz="2000" dirty="0"/>
                    </a:p>
                    <a:p>
                      <a:pPr algn="ctr"/>
                      <a:endParaRPr lang="en-IN" sz="2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B1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Methodology</a:t>
                      </a:r>
                      <a:endParaRPr lang="en-IN" sz="2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B1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642815"/>
                  </a:ext>
                </a:extLst>
              </a:tr>
              <a:tr h="22896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Sign Language to Emotional Speech Conversion by Deep Learning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 err="1"/>
                        <a:t>Weizhe</a:t>
                      </a:r>
                      <a:r>
                        <a:rPr lang="en-IN" dirty="0"/>
                        <a:t> Wang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Hongwu Yang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2021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IEEE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Good gesture and facial expression recognition.</a:t>
                      </a:r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Limited availability of suitable datasets.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 real time performance.</a:t>
                      </a:r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DCGAN for gesture recognition and facial expression recognition.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Hybrid LSTM to improve the quality of synthesized emotional speech.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120862"/>
                  </a:ext>
                </a:extLst>
              </a:tr>
              <a:tr h="2289603">
                <a:tc>
                  <a:txBody>
                    <a:bodyPr/>
                    <a:lstStyle/>
                    <a:p>
                      <a:r>
                        <a:rPr lang="en-US" dirty="0"/>
                        <a:t>Convolutional Neural Network based Bidirectional Sign Language Translation System</a:t>
                      </a:r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Lance Fernandes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Prathamesh Dalvi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Akash </a:t>
                      </a:r>
                      <a:r>
                        <a:rPr lang="en-IN" dirty="0" err="1"/>
                        <a:t>Junnarkar</a:t>
                      </a:r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2020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IEEE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Bi directional translation.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The accuracy is  99.98 percent as the data-set was made versatile.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Several new gestures can be added by training the model with new required datasets.</a:t>
                      </a:r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Incorrect use of various electronic components tend to destroy the whole system.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Requires additional hardware.</a:t>
                      </a:r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The flex sensor and accelerometer values on the glove change according to the gesture made. </a:t>
                      </a:r>
                      <a:endParaRPr lang="en-IN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284220"/>
                  </a:ext>
                </a:extLst>
              </a:tr>
            </a:tbl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C9312DD-B0A9-1631-8E52-0B0F94A2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291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28C9C3A-95E9-5915-95A3-4B3431F3FAE7}"/>
              </a:ext>
            </a:extLst>
          </p:cNvPr>
          <p:cNvSpPr/>
          <p:nvPr/>
        </p:nvSpPr>
        <p:spPr>
          <a:xfrm>
            <a:off x="4543432" y="4640261"/>
            <a:ext cx="3618846" cy="148701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DEBE35A-7D32-D76F-1721-DB212725B975}"/>
              </a:ext>
            </a:extLst>
          </p:cNvPr>
          <p:cNvSpPr/>
          <p:nvPr/>
        </p:nvSpPr>
        <p:spPr>
          <a:xfrm>
            <a:off x="6934372" y="2217740"/>
            <a:ext cx="4031031" cy="187244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4377A49-A35E-2923-9566-33B08B1104C0}"/>
              </a:ext>
            </a:extLst>
          </p:cNvPr>
          <p:cNvSpPr/>
          <p:nvPr/>
        </p:nvSpPr>
        <p:spPr>
          <a:xfrm>
            <a:off x="1819922" y="2337531"/>
            <a:ext cx="3897297" cy="186939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Existing system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1174" y="2505676"/>
            <a:ext cx="4031030" cy="1057308"/>
          </a:xfrm>
        </p:spPr>
        <p:txBody>
          <a:bodyPr>
            <a:noAutofit/>
          </a:bodyPr>
          <a:lstStyle/>
          <a:p>
            <a:pPr lvl="1"/>
            <a:r>
              <a:rPr lang="en-US" sz="1800" b="0" i="0" dirty="0">
                <a:effectLst/>
                <a:latin typeface="+mj-lt"/>
                <a:cs typeface="Courier New" panose="02070309020205020404" pitchFamily="49" charset="0"/>
              </a:rPr>
              <a:t>Currently there exists sign language to speech converters only for American Sign Language which is able to only solve a subset of the sign language conversion problem.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7531" y="2379195"/>
            <a:ext cx="4031030" cy="1057308"/>
          </a:xfrm>
        </p:spPr>
        <p:txBody>
          <a:bodyPr>
            <a:noAutofit/>
          </a:bodyPr>
          <a:lstStyle/>
          <a:p>
            <a:pPr lvl="1"/>
            <a:r>
              <a:rPr lang="en-US" sz="1800" dirty="0">
                <a:latin typeface="+mj-lt"/>
                <a:cs typeface="Courier New" panose="02070309020205020404" pitchFamily="49" charset="0"/>
              </a:rPr>
              <a:t>Existing systems implements finger spelling translators, however, sign languages are also spoken in a contextual basis where each gesture could represent an object or verb.</a:t>
            </a:r>
          </a:p>
          <a:p>
            <a:pPr algn="l"/>
            <a:endParaRPr lang="en-US" sz="1800" dirty="0">
              <a:latin typeface="+mj-lt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38347" y="4706418"/>
            <a:ext cx="4031030" cy="1057308"/>
          </a:xfrm>
        </p:spPr>
        <p:txBody>
          <a:bodyPr>
            <a:noAutofit/>
          </a:bodyPr>
          <a:lstStyle/>
          <a:p>
            <a:pPr lvl="1"/>
            <a:r>
              <a:rPr lang="en-US" sz="1800" dirty="0">
                <a:latin typeface="+mj-lt"/>
                <a:cs typeface="Courier New" panose="02070309020205020404" pitchFamily="49" charset="0"/>
              </a:rPr>
              <a:t>Other issues include lack of detection accuracy because of the system not being trained with enough samples.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2F8F8DD-306A-A016-B93E-97B19ECFD99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lIns="0"/>
          <a:lstStyle/>
          <a:p>
            <a:r>
              <a:rPr lang="en-US" dirty="0"/>
              <a:t>Sign language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8F823A-E7BB-4668-930B-C119B7771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73C4F3-0B20-4720-9910-82CE4DCE4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BBE8034-5532-B5F2-8046-ED0BAB1927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5900692" y="1892080"/>
            <a:ext cx="6096000" cy="37117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0A149E-6C91-7547-9D04-C6AAFCA9E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08" y="1892080"/>
            <a:ext cx="5610687" cy="3711787"/>
          </a:xfrm>
          <a:prstGeom prst="rect">
            <a:avLst/>
          </a:prstGeom>
        </p:spPr>
      </p:pic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41C451A-B1C4-C0B9-2DF0-E5ECFA4FA33E}"/>
              </a:ext>
            </a:extLst>
          </p:cNvPr>
          <p:cNvSpPr txBox="1">
            <a:spLocks/>
          </p:cNvSpPr>
          <p:nvPr/>
        </p:nvSpPr>
        <p:spPr>
          <a:xfrm>
            <a:off x="997998" y="5916886"/>
            <a:ext cx="2899300" cy="402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sz="1600" dirty="0">
                <a:latin typeface="+mj-lt"/>
                <a:cs typeface="Courier New" panose="02070309020205020404" pitchFamily="49" charset="0"/>
              </a:rPr>
              <a:t>American Sign Language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107C6967-9798-6F91-5992-28923DC7699D}"/>
              </a:ext>
            </a:extLst>
          </p:cNvPr>
          <p:cNvSpPr txBox="1">
            <a:spLocks/>
          </p:cNvSpPr>
          <p:nvPr/>
        </p:nvSpPr>
        <p:spPr>
          <a:xfrm>
            <a:off x="7776698" y="5916886"/>
            <a:ext cx="2808346" cy="323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>
                <a:latin typeface="+mj-lt"/>
                <a:cs typeface="Courier New" panose="02070309020205020404" pitchFamily="49" charset="0"/>
              </a:rPr>
              <a:t>Indian Sign Language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EA05967-45F3-A18D-C4CF-60666C88EA48}"/>
              </a:ext>
            </a:extLst>
          </p:cNvPr>
          <p:cNvCxnSpPr>
            <a:cxnSpLocks/>
          </p:cNvCxnSpPr>
          <p:nvPr/>
        </p:nvCxnSpPr>
        <p:spPr>
          <a:xfrm>
            <a:off x="6063126" y="1615736"/>
            <a:ext cx="32874" cy="4301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7BEAF13F-4C67-DD56-EE67-BFD0C1501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871986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light pitch_tm56180624_Win32_LW_SL_v3" id="{5A4404DB-4ECC-4373-8C35-B428B8CCB737}" vid="{DB02F28E-0C23-47F0-A348-62748A79E2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light sales pitch</Template>
  <TotalTime>370</TotalTime>
  <Words>1464</Words>
  <Application>Microsoft Office PowerPoint</Application>
  <PresentationFormat>Widescreen</PresentationFormat>
  <Paragraphs>269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Tenorite</vt:lpstr>
      <vt:lpstr>Monoline</vt:lpstr>
      <vt:lpstr>Indian sign language to voice</vt:lpstr>
      <vt:lpstr>contents</vt:lpstr>
      <vt:lpstr>Problem statement</vt:lpstr>
      <vt:lpstr>introduction</vt:lpstr>
      <vt:lpstr>Literature survey</vt:lpstr>
      <vt:lpstr>PowerPoint Presentation</vt:lpstr>
      <vt:lpstr>PowerPoint Presentation</vt:lpstr>
      <vt:lpstr>Existing system</vt:lpstr>
      <vt:lpstr>Sign language</vt:lpstr>
      <vt:lpstr>Proposed methodology </vt:lpstr>
      <vt:lpstr>System design or architecture</vt:lpstr>
      <vt:lpstr>advantages</vt:lpstr>
      <vt:lpstr>Data flow diagrams</vt:lpstr>
      <vt:lpstr>Level 0</vt:lpstr>
      <vt:lpstr>Level 1</vt:lpstr>
      <vt:lpstr>Level 2</vt:lpstr>
      <vt:lpstr>modules</vt:lpstr>
      <vt:lpstr>requirements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Future scope</vt:lpstr>
      <vt:lpstr>references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Indian sign language to voice</dc:title>
  <dc:creator>Martin</dc:creator>
  <cp:lastModifiedBy>Martin</cp:lastModifiedBy>
  <cp:revision>12</cp:revision>
  <dcterms:created xsi:type="dcterms:W3CDTF">2023-06-25T12:16:57Z</dcterms:created>
  <dcterms:modified xsi:type="dcterms:W3CDTF">2023-06-26T03:55:57Z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